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4" r:id="rId2"/>
    <p:sldId id="256" r:id="rId3"/>
    <p:sldId id="352" r:id="rId4"/>
    <p:sldId id="353" r:id="rId5"/>
    <p:sldId id="312" r:id="rId6"/>
    <p:sldId id="257" r:id="rId7"/>
    <p:sldId id="258" r:id="rId8"/>
    <p:sldId id="311" r:id="rId9"/>
    <p:sldId id="260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96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4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6B5F-6DAB-4541-AE19-42771FFFF0E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0376F-2333-405C-B135-56FECC35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2930-FDD9-7297-BBB9-D638DB50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D916C-6729-6A7F-5B1B-7F3157A37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750" cy="6858000"/>
          </a:xfrm>
        </p:spPr>
      </p:pic>
    </p:spTree>
    <p:extLst>
      <p:ext uri="{BB962C8B-B14F-4D97-AF65-F5344CB8AC3E}">
        <p14:creationId xmlns:p14="http://schemas.microsoft.com/office/powerpoint/2010/main" val="12973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BF54-DD8C-8A48-864B-D3D19830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DE37F2-80B2-0AC7-EB97-54AB5302E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09550"/>
            <a:ext cx="11630025" cy="6486525"/>
          </a:xfrm>
        </p:spPr>
      </p:pic>
    </p:spTree>
    <p:extLst>
      <p:ext uri="{BB962C8B-B14F-4D97-AF65-F5344CB8AC3E}">
        <p14:creationId xmlns:p14="http://schemas.microsoft.com/office/powerpoint/2010/main" val="335564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FC13-E839-A889-B0BF-4B073544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119D0A-79A1-8AC5-7D2F-E5AD96C39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65124"/>
            <a:ext cx="11639550" cy="6359525"/>
          </a:xfrm>
        </p:spPr>
      </p:pic>
    </p:spTree>
    <p:extLst>
      <p:ext uri="{BB962C8B-B14F-4D97-AF65-F5344CB8AC3E}">
        <p14:creationId xmlns:p14="http://schemas.microsoft.com/office/powerpoint/2010/main" val="240811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A95C-3614-3F92-C585-6C4D6861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DFD1E8-FFD1-BDCE-780B-AE3B0F37E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0"/>
            <a:ext cx="11058525" cy="6648449"/>
          </a:xfrm>
        </p:spPr>
      </p:pic>
    </p:spTree>
    <p:extLst>
      <p:ext uri="{BB962C8B-B14F-4D97-AF65-F5344CB8AC3E}">
        <p14:creationId xmlns:p14="http://schemas.microsoft.com/office/powerpoint/2010/main" val="266009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A2A3-BC65-51A7-F661-120985D4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ADA1E1-17E1-04BD-2529-BC2535DBC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365124"/>
            <a:ext cx="9029700" cy="62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3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49D0-B270-AB0E-6585-71F06C16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D3255CB-AE7E-24F2-4C10-58AD6048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365125"/>
            <a:ext cx="11801474" cy="5811838"/>
          </a:xfrm>
        </p:spPr>
      </p:pic>
    </p:spTree>
    <p:extLst>
      <p:ext uri="{BB962C8B-B14F-4D97-AF65-F5344CB8AC3E}">
        <p14:creationId xmlns:p14="http://schemas.microsoft.com/office/powerpoint/2010/main" val="229708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3913-E3A2-A670-1A2B-534A7858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9280A73-D487-B5FA-4785-2E1EDCDFA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571500"/>
            <a:ext cx="11277599" cy="6134100"/>
          </a:xfrm>
        </p:spPr>
      </p:pic>
    </p:spTree>
    <p:extLst>
      <p:ext uri="{BB962C8B-B14F-4D97-AF65-F5344CB8AC3E}">
        <p14:creationId xmlns:p14="http://schemas.microsoft.com/office/powerpoint/2010/main" val="67879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276B-CC66-ABE1-36C5-12731B71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B2B0FA-B33B-96D9-60A9-E9887F0E5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5124"/>
            <a:ext cx="10829925" cy="6207125"/>
          </a:xfrm>
        </p:spPr>
      </p:pic>
    </p:spTree>
    <p:extLst>
      <p:ext uri="{BB962C8B-B14F-4D97-AF65-F5344CB8AC3E}">
        <p14:creationId xmlns:p14="http://schemas.microsoft.com/office/powerpoint/2010/main" val="41096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652B-9527-2D12-204D-0C3999F0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C01F97E-EA32-1B89-6C36-405E5FB4C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3875"/>
            <a:ext cx="10629900" cy="6096000"/>
          </a:xfrm>
        </p:spPr>
      </p:pic>
    </p:spTree>
    <p:extLst>
      <p:ext uri="{BB962C8B-B14F-4D97-AF65-F5344CB8AC3E}">
        <p14:creationId xmlns:p14="http://schemas.microsoft.com/office/powerpoint/2010/main" val="44592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8602-70EB-B0D0-263A-92AE6053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B7ADC1-6578-9A11-B602-78B45602B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533400"/>
            <a:ext cx="11191875" cy="5959475"/>
          </a:xfrm>
        </p:spPr>
      </p:pic>
    </p:spTree>
    <p:extLst>
      <p:ext uri="{BB962C8B-B14F-4D97-AF65-F5344CB8AC3E}">
        <p14:creationId xmlns:p14="http://schemas.microsoft.com/office/powerpoint/2010/main" val="17723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DF9A-6A50-9694-C707-BE6F89AC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47D1B3B-1F68-8F77-C5C2-DC0F38ED0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365125"/>
            <a:ext cx="11296650" cy="6292850"/>
          </a:xfrm>
        </p:spPr>
      </p:pic>
    </p:spTree>
    <p:extLst>
      <p:ext uri="{BB962C8B-B14F-4D97-AF65-F5344CB8AC3E}">
        <p14:creationId xmlns:p14="http://schemas.microsoft.com/office/powerpoint/2010/main" val="285484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532A-A02C-1D28-0F68-2672A2CA0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of </a:t>
            </a:r>
            <a:r>
              <a:rPr lang="en-US" dirty="0" err="1"/>
              <a:t>labour</a:t>
            </a:r>
            <a:r>
              <a:rPr lang="en-US" dirty="0"/>
              <a:t> care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CA9AD-10C6-724C-B026-20A24463E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/>
              <a:t>Dr.Vida</a:t>
            </a:r>
            <a:r>
              <a:rPr lang="en-US" dirty="0"/>
              <a:t> Shafti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Assistant Professor ,School of Medicine ,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Tonekabon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Branch , Islamic Azad University 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3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0F04-D619-012A-3981-BA4CC890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732568-9F30-8CFF-BD5C-FDBA0E73F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365125"/>
            <a:ext cx="11344274" cy="5811838"/>
          </a:xfrm>
        </p:spPr>
      </p:pic>
    </p:spTree>
    <p:extLst>
      <p:ext uri="{BB962C8B-B14F-4D97-AF65-F5344CB8AC3E}">
        <p14:creationId xmlns:p14="http://schemas.microsoft.com/office/powerpoint/2010/main" val="35917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00E5-5115-256F-9A91-EA85D9AD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0BAF47-C4E0-65A7-677F-CCF9C2DBA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2106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94AF-C53B-B07F-8154-8E2C6013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10EA3C-9763-87E9-5A47-083272AE4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892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2FF-10AA-0908-A2FF-69B07BF6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B4A5-36F6-1CA1-09D5-67D78AD2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than </a:t>
            </a:r>
            <a:r>
              <a:rPr lang="en-US" u="sng" dirty="0"/>
              <a:t>one-third of maternal </a:t>
            </a:r>
            <a:r>
              <a:rPr lang="en-US" u="sng" dirty="0" err="1"/>
              <a:t>deaths,half</a:t>
            </a:r>
            <a:r>
              <a:rPr lang="en-US" u="sng" dirty="0"/>
              <a:t> of stillbirths, and approximately </a:t>
            </a:r>
            <a:r>
              <a:rPr lang="en-US" u="sng" dirty="0" err="1"/>
              <a:t>aquarter</a:t>
            </a:r>
            <a:r>
              <a:rPr lang="en-US" u="sng" dirty="0"/>
              <a:t> of neonatal deaths </a:t>
            </a:r>
            <a:r>
              <a:rPr lang="en-US" dirty="0"/>
              <a:t>result from delivery complications.</a:t>
            </a:r>
          </a:p>
          <a:p>
            <a:r>
              <a:rPr lang="en-US" dirty="0"/>
              <a:t>Even in India, primary </a:t>
            </a:r>
            <a:r>
              <a:rPr lang="en-US" dirty="0" err="1"/>
              <a:t>CScontributes</a:t>
            </a:r>
            <a:r>
              <a:rPr lang="en-US" dirty="0"/>
              <a:t> to as high as 47.5% of </a:t>
            </a:r>
            <a:r>
              <a:rPr lang="en-US" dirty="0" err="1"/>
              <a:t>totalcesarean</a:t>
            </a:r>
            <a:r>
              <a:rPr lang="en-US" dirty="0"/>
              <a:t> burden</a:t>
            </a:r>
          </a:p>
          <a:p>
            <a:r>
              <a:rPr lang="en-US" u="sng" dirty="0"/>
              <a:t>In 2014</a:t>
            </a:r>
            <a:r>
              <a:rPr lang="en-US" dirty="0"/>
              <a:t>, the American College </a:t>
            </a:r>
            <a:r>
              <a:rPr lang="en-US" dirty="0" err="1"/>
              <a:t>ofObstetricians</a:t>
            </a:r>
            <a:r>
              <a:rPr lang="en-US" dirty="0"/>
              <a:t> and Gynecologists(ACOG) redefined labor phases </a:t>
            </a:r>
            <a:r>
              <a:rPr lang="en-US" u="sng" dirty="0"/>
              <a:t>in an evidence-based </a:t>
            </a:r>
            <a:r>
              <a:rPr lang="en-US" dirty="0"/>
              <a:t>manner to reduce </a:t>
            </a:r>
            <a:r>
              <a:rPr lang="en-US" dirty="0" err="1"/>
              <a:t>pri-mary</a:t>
            </a:r>
            <a:r>
              <a:rPr lang="en-US" dirty="0"/>
              <a:t> cesarean delivery (CD) rates.</a:t>
            </a:r>
          </a:p>
          <a:p>
            <a:r>
              <a:rPr lang="en-US" dirty="0"/>
              <a:t> It was realized that a cervical dilatation rates lower than 1 cm/hour was poor in pre-</a:t>
            </a:r>
            <a:r>
              <a:rPr lang="en-US" dirty="0" err="1"/>
              <a:t>dicting</a:t>
            </a:r>
            <a:r>
              <a:rPr lang="en-US" dirty="0"/>
              <a:t> adverse labor outcomes and must not be an indication for obstetrical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158247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E326-E311-DFA2-6C86-49BA15EB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CEFE-B3ED-24F5-65FC-CA33940C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2A24E9-92C2-3A13-DE33-F62643DA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" y="365124"/>
            <a:ext cx="1188221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0967-CEBC-6B3F-3D57-A6AA9A01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8D26E-94E1-DCBF-C699-C16D8A478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" y="123824"/>
            <a:ext cx="12025091" cy="6734175"/>
          </a:xfrm>
        </p:spPr>
      </p:pic>
    </p:spTree>
    <p:extLst>
      <p:ext uri="{BB962C8B-B14F-4D97-AF65-F5344CB8AC3E}">
        <p14:creationId xmlns:p14="http://schemas.microsoft.com/office/powerpoint/2010/main" val="110183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F148-7085-1B3E-CD02-4A982E04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1CFE-AD7A-1292-DC2D-171AA8F0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The partograph is </a:t>
            </a:r>
            <a:r>
              <a:rPr lang="en-US" b="0" i="0" u="sng" dirty="0">
                <a:effectLst/>
                <a:latin typeface="Georgia" panose="02040502050405020303" pitchFamily="18" charset="0"/>
              </a:rPr>
              <a:t>the most commonly used </a:t>
            </a:r>
            <a:r>
              <a:rPr lang="en-US" b="0" i="0" dirty="0" err="1">
                <a:effectLst/>
                <a:latin typeface="Georgia" panose="02040502050405020303" pitchFamily="18" charset="0"/>
              </a:rPr>
              <a:t>labour</a:t>
            </a:r>
            <a:r>
              <a:rPr lang="en-US" b="0" i="0" dirty="0">
                <a:effectLst/>
                <a:latin typeface="Georgia" panose="02040502050405020303" pitchFamily="18" charset="0"/>
              </a:rPr>
              <a:t> monitoring tool in the world.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 </a:t>
            </a:r>
            <a:r>
              <a:rPr lang="en-US" b="0" i="0" u="sng" dirty="0">
                <a:effectLst/>
                <a:latin typeface="Georgia" panose="02040502050405020303" pitchFamily="18" charset="0"/>
              </a:rPr>
              <a:t>In 2018</a:t>
            </a:r>
            <a:r>
              <a:rPr lang="en-US" b="0" i="0" dirty="0">
                <a:effectLst/>
                <a:latin typeface="Georgia" panose="02040502050405020303" pitchFamily="18" charset="0"/>
              </a:rPr>
              <a:t>, a WHO expert group reviewed and revised the design of the partograph in light of emerging evidence, and they developed the first version of the </a:t>
            </a:r>
            <a:r>
              <a:rPr lang="en-US" b="0" i="0" u="sng" dirty="0" err="1">
                <a:effectLst/>
                <a:latin typeface="Georgia" panose="02040502050405020303" pitchFamily="18" charset="0"/>
              </a:rPr>
              <a:t>Labour</a:t>
            </a:r>
            <a:r>
              <a:rPr lang="en-US" b="0" i="0" u="sng" dirty="0">
                <a:effectLst/>
                <a:latin typeface="Georgia" panose="02040502050405020303" pitchFamily="18" charset="0"/>
              </a:rPr>
              <a:t> Care Guide </a:t>
            </a:r>
            <a:r>
              <a:rPr lang="en-US" b="0" i="0" dirty="0">
                <a:effectLst/>
                <a:latin typeface="Georgia" panose="02040502050405020303" pitchFamily="18" charset="0"/>
              </a:rPr>
              <a:t>(LCG).</a:t>
            </a:r>
          </a:p>
          <a:p>
            <a:r>
              <a:rPr lang="en-US" dirty="0"/>
              <a:t>The World Health Organization Labor Care Guide was introduced in </a:t>
            </a:r>
            <a:r>
              <a:rPr lang="en-US" u="sng" dirty="0"/>
              <a:t>December 2020 </a:t>
            </a:r>
            <a:r>
              <a:rPr lang="en-US" dirty="0"/>
              <a:t>to implement World Health </a:t>
            </a:r>
            <a:r>
              <a:rPr lang="en-US" dirty="0" err="1"/>
              <a:t>Organiza-tion</a:t>
            </a:r>
            <a:r>
              <a:rPr lang="en-US" dirty="0"/>
              <a:t> (WHO) guidelines on intrapartum care for a positive childbirth experience.</a:t>
            </a:r>
          </a:p>
        </p:txBody>
      </p:sp>
    </p:spTree>
    <p:extLst>
      <p:ext uri="{BB962C8B-B14F-4D97-AF65-F5344CB8AC3E}">
        <p14:creationId xmlns:p14="http://schemas.microsoft.com/office/powerpoint/2010/main" val="324865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188B-025A-AD12-D776-7214E02F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F96A7-7D23-385A-35EC-7E050A97D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" y="123824"/>
            <a:ext cx="12006041" cy="6734175"/>
          </a:xfrm>
        </p:spPr>
      </p:pic>
    </p:spTree>
    <p:extLst>
      <p:ext uri="{BB962C8B-B14F-4D97-AF65-F5344CB8AC3E}">
        <p14:creationId xmlns:p14="http://schemas.microsoft.com/office/powerpoint/2010/main" val="1515826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199</Words>
  <Application>Microsoft Office PowerPoint</Application>
  <PresentationFormat>Widescreen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Georgia</vt:lpstr>
      <vt:lpstr>Times New Roman</vt:lpstr>
      <vt:lpstr>Trebuchet MS</vt:lpstr>
      <vt:lpstr>Wingdings 3</vt:lpstr>
      <vt:lpstr>Facet</vt:lpstr>
      <vt:lpstr>PowerPoint Presentation</vt:lpstr>
      <vt:lpstr>Introduction of labour care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 Shafti</dc:creator>
  <cp:lastModifiedBy>Vida Shafti</cp:lastModifiedBy>
  <cp:revision>2</cp:revision>
  <dcterms:created xsi:type="dcterms:W3CDTF">2023-01-09T08:57:26Z</dcterms:created>
  <dcterms:modified xsi:type="dcterms:W3CDTF">2023-01-27T06:38:20Z</dcterms:modified>
</cp:coreProperties>
</file>